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262DD-4B18-454F-92A6-B6A35CCC9D43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529B0-6A6F-4CFD-9CF2-5157684415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5BA68-D2F0-46A9-9E2A-3F1B4451CE7F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C8B6D-1796-4C62-9101-A0B1D6C9F0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79C5E-0D36-4DA1-81E3-688C29EABC39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CE913-D6B7-4A26-967A-B0DB5CB002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E45FA-B820-4640-A954-AD1E5B0DC9BF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B4911-4722-428A-B8C3-3B0985B6B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2BF97-C36E-4494-877A-DE085131C15C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5F956-FF64-4C68-9090-A6ADB55CB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49F84-A593-428E-AA5F-FF3A329A1BC8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BBAC4-DEAF-41BA-9DBE-D95255E55C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BF7B8-B9E4-4C2B-86E8-0E9DA6E88511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FFD63-BB8F-4E84-A345-8761CFE6E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FF678-287B-4459-A9B8-7C9B76B54190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E9753-8C06-4C2B-A11D-EBE27736C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59D86-8381-4751-B5A1-BEFF019156E1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B8F04-DEC5-45CC-B587-B46A101C2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79CE4-B914-4F67-8AB4-8EB2DDCBB0F4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1A458-6A7B-4B09-A630-75A310CAC1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D307C-332C-4CDE-824F-DC81CD2C7908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C9BFC-5FA0-4F61-B895-80529EBC2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692343-41EF-412A-8C90-A0CEA9CBCC95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55E77D-F2E8-4EF7-8302-13CC9158B2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581818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marL="457200" fontAlgn="auto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Пакет документов на детей.</a:t>
            </a:r>
            <a:r>
              <a:rPr lang="ru-RU" sz="2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ПМПК предоставляется следующий пакет документов:</a:t>
            </a: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133350" algn="just">
              <a:lnSpc>
                <a:spcPct val="80000"/>
              </a:lnSpc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-представления специалистов психолого-медико-педагогического консилиума   образовательного учреждения (педагога-психолога, учителя-логопеда, учителя- дефектолога), сопровождающих ребёнка в образовательных учреждениях;</a:t>
            </a:r>
          </a:p>
          <a:p>
            <a:pPr indent="133350" algn="just">
              <a:lnSpc>
                <a:spcPct val="80000"/>
              </a:lnSpc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-выписка из решения ПМП консилиума  образовательного учреждения;</a:t>
            </a:r>
          </a:p>
          <a:p>
            <a:pPr indent="133350" algn="just">
              <a:lnSpc>
                <a:spcPct val="80000"/>
              </a:lnSpc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копия личного дела учащегося;</a:t>
            </a:r>
          </a:p>
          <a:p>
            <a:pPr indent="133350" algn="just">
              <a:lnSpc>
                <a:spcPct val="80000"/>
              </a:lnSpc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табель успеваемости  детей школьного возраста,  заверенный подписью директора учреждения;</a:t>
            </a:r>
          </a:p>
          <a:p>
            <a:pPr indent="133350" algn="just">
              <a:lnSpc>
                <a:spcPct val="80000"/>
              </a:lnSpc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рабочие тетради по русскому языку и математике, рисунки ( до 3 штук);</a:t>
            </a:r>
          </a:p>
          <a:p>
            <a:pPr indent="133350" algn="just">
              <a:lnSpc>
                <a:spcPct val="80000"/>
              </a:lnSpc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копии контрольных работ по русскому языку и математике, заверенные печатью образовательного учреждения и подписью руководителя, и другие виды самостоятельной продуктивной деятельности ребёнка;</a:t>
            </a:r>
          </a:p>
          <a:p>
            <a:pPr indent="133350" algn="just">
              <a:lnSpc>
                <a:spcPct val="80000"/>
              </a:lnSpc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-педагогическая характеристика     школьного возраста, отражающая программу обучения,  продолжительность нахождения ребенка в учреждении, анализ его развития, усвоение знаний умений и навыков,  поведение. На заключительный этап диагностики характеристика пишется в сравнительном анализе. </a:t>
            </a:r>
          </a:p>
          <a:p>
            <a:pPr indent="133350" algn="just">
              <a:lnSpc>
                <a:spcPct val="80000"/>
              </a:lnSpc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обязательном порядке в характеристике делается вывод усвоил ребенок программу или не усвоил.</a:t>
            </a:r>
          </a:p>
          <a:p>
            <a:pPr indent="133350">
              <a:lnSpc>
                <a:spcPct val="80000"/>
              </a:lnSpc>
            </a:pPr>
            <a:endParaRPr lang="ru-RU" sz="30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ПМПК предоставляется следующий пакет документов:</a:t>
            </a: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 algn="just"/>
            <a:r>
              <a:rPr lang="ru-RU" sz="1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Педагогическая характеристика предоставляется только на обучающегося воспитанника образовательного учреждения, составляется педагогом, непосредственно работающим с ребенком, и заверяется директором (заведующим) образовательного учреждения;</a:t>
            </a:r>
          </a:p>
          <a:p>
            <a:pPr indent="133350" algn="just">
              <a:buFont typeface="Symbol" pitchFamily="18" charset="2"/>
              <a:buChar char=""/>
            </a:pPr>
            <a:r>
              <a:rPr lang="ru-RU" sz="1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заключение ПМПК ( если ребенок был ранее обследован на комиссии);</a:t>
            </a:r>
          </a:p>
          <a:p>
            <a:pPr indent="133350" algn="just">
              <a:buFont typeface="Symbol" pitchFamily="18" charset="2"/>
              <a:buChar char=""/>
            </a:pPr>
            <a:r>
              <a:rPr lang="ru-RU" sz="1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паспорт родителя или законного представителя ( оригинал);</a:t>
            </a:r>
          </a:p>
          <a:p>
            <a:pPr indent="133350" algn="just">
              <a:buFont typeface="Symbol" pitchFamily="18" charset="2"/>
              <a:buChar char=""/>
            </a:pPr>
            <a:r>
              <a:rPr lang="ru-RU" sz="1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доверенность от родителей ( если ребенок обследуется в их отсутствии).</a:t>
            </a:r>
          </a:p>
          <a:p>
            <a:pPr indent="133350" algn="just"/>
            <a:r>
              <a:rPr lang="ru-RU" sz="1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детей, находящихся в социальных учреждениях, предоставляются дополнительно к основному пакету документов следующие: </a:t>
            </a:r>
          </a:p>
          <a:p>
            <a:pPr indent="133350" algn="just">
              <a:buFont typeface="Symbol" pitchFamily="18" charset="2"/>
              <a:buChar char=""/>
            </a:pPr>
            <a:r>
              <a:rPr lang="ru-RU" sz="1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ходатайство администрации образовательного учреждения на имя заведующего ПМПК;</a:t>
            </a:r>
          </a:p>
          <a:p>
            <a:pPr indent="133350" algn="just">
              <a:buFont typeface="Symbol" pitchFamily="18" charset="2"/>
              <a:buChar char=""/>
            </a:pPr>
            <a:r>
              <a:rPr lang="ru-RU" sz="1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копия решения суда о лишении или ограничении родительских прав ( для детей-сирот и детей, оставшихся без попечения родителей);</a:t>
            </a:r>
          </a:p>
          <a:p>
            <a:pPr indent="133350" algn="just">
              <a:buFont typeface="Symbol" pitchFamily="18" charset="2"/>
              <a:buChar char=""/>
            </a:pPr>
            <a:r>
              <a:rPr lang="ru-RU" sz="1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доверенность от родителей или руководителя для комплексного обследования ребёнка и получения заключения ПМПК;</a:t>
            </a:r>
          </a:p>
          <a:p>
            <a:pPr indent="133350" algn="just">
              <a:buFont typeface="Symbol" pitchFamily="18" charset="2"/>
              <a:buChar char=""/>
            </a:pPr>
            <a:r>
              <a:rPr lang="ru-RU" sz="1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социальный анамнез;</a:t>
            </a:r>
          </a:p>
          <a:p>
            <a:pPr indent="133350" algn="just">
              <a:buFont typeface="Symbol" pitchFamily="18" charset="2"/>
              <a:buChar char=""/>
            </a:pPr>
            <a:r>
              <a:rPr lang="ru-RU" sz="1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копия свидетельства о смерти о родителей;</a:t>
            </a:r>
          </a:p>
          <a:p>
            <a:pPr indent="133350" algn="just">
              <a:buFont typeface="Symbol" pitchFamily="18" charset="2"/>
              <a:buChar char=""/>
            </a:pPr>
            <a:r>
              <a:rPr lang="ru-RU" sz="1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справка из МВД РФ  о лишении свободы, о находящемся в розыске одного или двух родителей; </a:t>
            </a:r>
          </a:p>
          <a:p>
            <a:pPr indent="133350" algn="just">
              <a:buFont typeface="Symbol" pitchFamily="18" charset="2"/>
              <a:buChar char=""/>
            </a:pPr>
            <a:r>
              <a:rPr lang="ru-RU" sz="1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паспорт родителя или законного представителя ( представляется лично).</a:t>
            </a:r>
          </a:p>
          <a:p>
            <a:pPr indent="133350"/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5818187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chemeClr val="tx1"/>
                </a:solidFill>
              </a:rPr>
              <a:t>Спасибо за внимание!</a:t>
            </a:r>
            <a:endParaRPr lang="ru-RU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Пакет документов на детей, направленных на заключительный ( комплексный )  этап диагностики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Одной из служб, успешно апробированной и внедрённой в городе, является психолого-медико-педагогическая комиссия (ПМПК). ПМПК занимает важное место в системе воспитания и обучения детей с ограниченными возможностями здоровья  и является головной по отношению к другим службам сопровождения и высшей консультативно - диагностической службой, учёт рекомендаций которой обязателен для психолого-медико-педагогических  консилиумов образовательных учреждений.</a:t>
            </a:r>
            <a:endParaRPr 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30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Целью деятельности ПМПК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mtClean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является своевременное выявление детей с особенностями в физическом и ( или) психическом развитии и ( или) отклонениями в поведении, проведения их комплексного психолого- медико- педагогического обследования ( далее – обследование)  и подготовки по результатам обследования рекомендаций по оказанию детям психолого-медико-педагогической помощи и организации их обучения и воспитания, а также подтверждение, уточнение или изменение ранее данных рекомендаций.</a:t>
            </a:r>
            <a:endParaRPr lang="ru-RU" sz="30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302625" cy="143033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marL="457200" fontAlgn="auto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3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Основными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направлениями деятельности   ПМПК являются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</a:t>
            </a:r>
            <a: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513" cy="49974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проведение комплексного психолого-медико-педагогического обследования (далее - обследование) детей в возрасте от 0 до 18 лет </a:t>
            </a:r>
          </a:p>
          <a:p>
            <a:r>
              <a:rPr lang="ru-RU" sz="3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подготовка по результатам обследования рекомендаций по оказанию детям психолого-медико-педагогической помощи и организации их обучения и воспитания</a:t>
            </a:r>
          </a:p>
          <a:p>
            <a:r>
              <a:rPr lang="ru-RU" sz="3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оказание консультативной помощи</a:t>
            </a:r>
          </a:p>
          <a:p>
            <a:r>
              <a:rPr lang="ru-RU" sz="3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осуществление учета данных о детях с ограниченными возможностями здоровья </a:t>
            </a:r>
          </a:p>
          <a:p>
            <a:endParaRPr lang="ru-RU" sz="30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0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Направление детей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mtClean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ПМПК осуществляется по инициативе учреждений образования, здравоохранения, социального обеспечения с согласия родителей либо иного законного представителя, а также по инициативе родителей либо иного законного представителя. </a:t>
            </a:r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Прием детей и подростков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mtClean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endParaRPr lang="ru-RU" sz="22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Прием детей на обследование осуществляется только с письменного согласия родителей (законных представителей) и в их  сопровождении.</a:t>
            </a:r>
            <a:endParaRPr lang="ru-RU" sz="20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Прием подростков старше 15 лет, обратившихся в ПМПК по личной инициативе, допускается без сопровождения взрослых. </a:t>
            </a:r>
            <a:endParaRPr lang="ru-RU" sz="20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Обследование детей-сирот и детей, оставшихся без попечения родителей, в условиях ПМПК осуществляется в присутствии законного представителя (директора  учреждения, являющегося официальным опекуном). Обследование детей из реабилитационного Центра осуществляется в присутствии директора, имеющего доверенность от органов опеки и попечительства на предоставление интересов ребенка на комиссии от органов опеки и попечительства.</a:t>
            </a:r>
            <a:endParaRPr lang="ru-RU" sz="20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ru-RU" sz="2800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Показания к направлению детей и подростков на ПМПК.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smtClean="0">
              <a:solidFill>
                <a:srgbClr val="FFFF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ru-RU" sz="27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Отклонения в развитии, проблемы в обучении, поведении (или предположение об их наличии), которые препятствуют (могут препятствовать) пребыванию, адаптации и образованию (обучению, воспитанию) детей и подростков от 0 до 18 лет в учреждениях системы образования, в семье, в социуме и требуют создания специальных условий для развития и образования ребенка. Устройство в дома-интернаты психоневрологического профиля. Направление на МСЭ для оформления или продления инвалидности. Освидетельствование детей-инвалидов.</a:t>
            </a:r>
            <a:endParaRPr lang="ru-RU" sz="150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7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Этапы обследования детей.</a:t>
            </a:r>
            <a:r>
              <a:rPr lang="ru-RU" sz="250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ru-RU" sz="2500" smtClean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</a:br>
            <a:endParaRPr lang="ru-RU" sz="4000" smtClean="0">
              <a:solidFill>
                <a:srgbClr val="FFFF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tabLst>
                <a:tab pos="5534025" algn="l"/>
              </a:tabLst>
            </a:pPr>
            <a:r>
              <a:rPr lang="ru-RU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Предварительный (консультативный) прием детей.                                 </a:t>
            </a:r>
            <a:endParaRPr lang="ru-RU" sz="180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tabLst>
                <a:tab pos="5534025" algn="l"/>
              </a:tabLst>
            </a:pPr>
            <a:r>
              <a:rPr lang="ru-RU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Заключительная (комплексная) диагностика.</a:t>
            </a:r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indent="133350" algn="just"/>
            <a:r>
              <a:rPr lang="ru-RU" sz="2800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ПМПК предоставляется следующий пакет документов:</a:t>
            </a:r>
            <a:r>
              <a:rPr lang="ru-RU" sz="36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smtClean="0">
              <a:solidFill>
                <a:srgbClr val="FFFF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125538"/>
            <a:ext cx="8351837" cy="57324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indent="133350" algn="just"/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копия свидетельства о рождении ребенка или паспорта (для детей старше 14 лет);</a:t>
            </a:r>
          </a:p>
          <a:p>
            <a:pPr indent="133350" algn="just"/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копия постановления об установлении опеки ( для опекунов);</a:t>
            </a:r>
          </a:p>
          <a:p>
            <a:pPr indent="133350" algn="just"/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амбулаторная карта;</a:t>
            </a:r>
          </a:p>
          <a:p>
            <a:pPr indent="133350" algn="just"/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заключения:</a:t>
            </a:r>
          </a:p>
          <a:p>
            <a:pPr indent="133350" algn="just">
              <a:buFont typeface="Symbol" pitchFamily="18" charset="2"/>
              <a:buChar char=""/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врача-педиатра;</a:t>
            </a:r>
          </a:p>
          <a:p>
            <a:pPr indent="133350" algn="just">
              <a:buFont typeface="Symbol" pitchFamily="18" charset="2"/>
              <a:buChar char=""/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врача-офтальмолога;</a:t>
            </a:r>
          </a:p>
          <a:p>
            <a:pPr indent="133350" algn="just">
              <a:buFont typeface="Symbol" pitchFamily="18" charset="2"/>
              <a:buChar char=""/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врача-отоларинголога;</a:t>
            </a:r>
          </a:p>
          <a:p>
            <a:pPr indent="133350" algn="just">
              <a:buFont typeface="Symbol" pitchFamily="18" charset="2"/>
              <a:buChar char=""/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врача- психиатра; на заключительном этапе диагностики врач-психиатр в направлении отражает динамику развития ребенка и выставляет шифр клинического диагноза  в соответствии со структурой дефекта ребенка, что является основанием для перевода ребенка в специальные (коррекционные) программы обучения. </a:t>
            </a:r>
          </a:p>
          <a:p>
            <a:pPr indent="133350" algn="just">
              <a:buFont typeface="Symbol" pitchFamily="18" charset="2"/>
              <a:buChar char=""/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врача-ортопеда ( при наличии показаний)</a:t>
            </a:r>
          </a:p>
          <a:p>
            <a:pPr indent="133350" algn="just">
              <a:buFont typeface="Symbol" pitchFamily="18" charset="2"/>
              <a:buChar char=""/>
            </a:pPr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врача-сурдолога ( при наличии проблем со слухом)</a:t>
            </a:r>
          </a:p>
          <a:p>
            <a:pPr indent="133350" algn="just"/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 действия заключений врачей должны быть не позднее одного года.</a:t>
            </a:r>
          </a:p>
          <a:p>
            <a:pPr indent="133350" algn="just"/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Результаты различных исследований головного мозга и других органов при наличии хронических заболеваний (УЗИ, ЭЭГ, ЭМРТ, аудиограмма и.т.д);</a:t>
            </a:r>
          </a:p>
          <a:p>
            <a:pPr indent="133350" algn="just"/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копия справки МСЭ ( ребёнок- инвалид);</a:t>
            </a:r>
          </a:p>
          <a:p>
            <a:pPr indent="133350" algn="just"/>
            <a:r>
              <a:rPr 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-индивидуальная программа реабилитации ребёнка-инвалида при её наличии;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725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Arial</vt:lpstr>
      <vt:lpstr>Times New Roman</vt:lpstr>
      <vt:lpstr>Symbol</vt:lpstr>
      <vt:lpstr>Тема Office</vt:lpstr>
      <vt:lpstr>Пакет документов на детей.  </vt:lpstr>
      <vt:lpstr>Пакет документов на детей, направленных на заключительный ( комплексный )  этап диагностики</vt:lpstr>
      <vt:lpstr>Целью деятельности ПМПК </vt:lpstr>
      <vt:lpstr> Основными направлениями деятельности   ПМПК являются: </vt:lpstr>
      <vt:lpstr>Направление детей </vt:lpstr>
      <vt:lpstr>Прием детей и подростков </vt:lpstr>
      <vt:lpstr>  Показания к направлению детей и подростков на ПМПК.  </vt:lpstr>
      <vt:lpstr> Этапы обследования детей. </vt:lpstr>
      <vt:lpstr> В ПМПК предоставляется следующий пакет документов: </vt:lpstr>
      <vt:lpstr>В ПМПК предоставляется следующий пакет документов:</vt:lpstr>
      <vt:lpstr>В ПМПК предоставляется следующий пакет документов: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Пакет документов на детей, направленных на заключительный ( комплексный )  этап диагностики. </dc:title>
  <dc:creator>связной</dc:creator>
  <cp:lastModifiedBy>пмпк</cp:lastModifiedBy>
  <cp:revision>5</cp:revision>
  <dcterms:created xsi:type="dcterms:W3CDTF">2014-02-24T09:44:19Z</dcterms:created>
  <dcterms:modified xsi:type="dcterms:W3CDTF">2014-02-27T07:06:31Z</dcterms:modified>
</cp:coreProperties>
</file>